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5" r:id="rId6"/>
    <p:sldId id="281" r:id="rId7"/>
    <p:sldId id="276" r:id="rId8"/>
    <p:sldId id="277" r:id="rId9"/>
    <p:sldId id="288" r:id="rId10"/>
    <p:sldId id="289" r:id="rId11"/>
    <p:sldId id="286" r:id="rId12"/>
    <p:sldId id="287" r:id="rId13"/>
    <p:sldId id="294" r:id="rId14"/>
    <p:sldId id="295" r:id="rId15"/>
    <p:sldId id="296" r:id="rId16"/>
    <p:sldId id="290" r:id="rId17"/>
    <p:sldId id="291" r:id="rId18"/>
    <p:sldId id="293" r:id="rId19"/>
    <p:sldId id="292" r:id="rId20"/>
    <p:sldId id="282" r:id="rId21"/>
    <p:sldId id="274" r:id="rId2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 snapToObjects="1">
      <p:cViewPr varScale="1">
        <p:scale>
          <a:sx n="91" d="100"/>
          <a:sy n="91" d="100"/>
        </p:scale>
        <p:origin x="32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30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40;&#1088;&#1090;&#1105;&#1084;\Desktop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 dirty="0"/>
              <a:t>Время</a:t>
            </a:r>
            <a:r>
              <a:rPr lang="ru-RU" baseline="0" dirty="0"/>
              <a:t> работы поиска простых чисел от величина массива</a:t>
            </a:r>
            <a:endParaRPr lang="ru-RU" dirty="0"/>
          </a:p>
        </c:rich>
      </c:tx>
      <c:layout>
        <c:manualLayout>
          <c:xMode val="edge"/>
          <c:yMode val="edge"/>
          <c:x val="0.10860246021217863"/>
          <c:y val="3.2715889912686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6782930428883268E-2"/>
          <c:y val="3.1091871665389681E-2"/>
          <c:w val="0.90164124121813916"/>
          <c:h val="0.93330736282895177"/>
        </c:manualLayout>
      </c:layout>
      <c:scatterChart>
        <c:scatterStyle val="smoothMarker"/>
        <c:varyColors val="0"/>
        <c:ser>
          <c:idx val="0"/>
          <c:order val="0"/>
          <c:tx>
            <c:v>Перебор</c:v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63500" dist="38100" dir="5400000" rotWithShape="0">
                <a:srgbClr val="000000">
                  <a:alpha val="65000"/>
                </a:srgbClr>
              </a:outerShdw>
            </a:effectLst>
          </c:spPr>
          <c:marker>
            <c:symbol val="none"/>
          </c:marker>
          <c:xVal>
            <c:numRef>
              <c:f>Лист1!$L$8:$O$8</c:f>
              <c:numCache>
                <c:formatCode>General</c:formatCode>
                <c:ptCount val="4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  <c:pt idx="3">
                  <c:v>100000</c:v>
                </c:pt>
              </c:numCache>
            </c:numRef>
          </c:xVal>
          <c:yVal>
            <c:numRef>
              <c:f>Лист1!$L$9:$O$9</c:f>
              <c:numCache>
                <c:formatCode>General</c:formatCode>
                <c:ptCount val="4"/>
                <c:pt idx="0">
                  <c:v>6</c:v>
                </c:pt>
                <c:pt idx="1">
                  <c:v>29</c:v>
                </c:pt>
                <c:pt idx="2">
                  <c:v>793</c:v>
                </c:pt>
                <c:pt idx="3">
                  <c:v>17681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E62-44CC-8B50-2196824F7A8E}"/>
            </c:ext>
          </c:extLst>
        </c:ser>
        <c:ser>
          <c:idx val="1"/>
          <c:order val="1"/>
          <c:tx>
            <c:v>Аткин</c:v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63500" dist="38100" dir="5400000" rotWithShape="0">
                <a:srgbClr val="000000">
                  <a:alpha val="65000"/>
                </a:srgbClr>
              </a:outerShdw>
            </a:effectLst>
          </c:spPr>
          <c:marker>
            <c:symbol val="none"/>
          </c:marker>
          <c:xVal>
            <c:numRef>
              <c:f>Лист1!$L$8:$O$8</c:f>
              <c:numCache>
                <c:formatCode>General</c:formatCode>
                <c:ptCount val="4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  <c:pt idx="3">
                  <c:v>100000</c:v>
                </c:pt>
              </c:numCache>
            </c:numRef>
          </c:xVal>
          <c:yVal>
            <c:numRef>
              <c:f>Лист1!$L$10:$O$10</c:f>
              <c:numCache>
                <c:formatCode>General</c:formatCode>
                <c:ptCount val="4"/>
                <c:pt idx="0">
                  <c:v>3</c:v>
                </c:pt>
                <c:pt idx="1">
                  <c:v>15</c:v>
                </c:pt>
                <c:pt idx="2">
                  <c:v>77</c:v>
                </c:pt>
                <c:pt idx="3">
                  <c:v>589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E62-44CC-8B50-2196824F7A8E}"/>
            </c:ext>
          </c:extLst>
        </c:ser>
        <c:ser>
          <c:idx val="2"/>
          <c:order val="2"/>
          <c:tx>
            <c:v>Эратосфен</c:v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63500" dist="38100" dir="5400000" rotWithShape="0">
                <a:srgbClr val="000000">
                  <a:alpha val="65000"/>
                </a:srgbClr>
              </a:outerShdw>
            </a:effectLst>
          </c:spPr>
          <c:marker>
            <c:symbol val="none"/>
          </c:marker>
          <c:xVal>
            <c:numRef>
              <c:f>Лист1!$L$8:$O$8</c:f>
              <c:numCache>
                <c:formatCode>General</c:formatCode>
                <c:ptCount val="4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  <c:pt idx="3">
                  <c:v>100000</c:v>
                </c:pt>
              </c:numCache>
            </c:numRef>
          </c:xVal>
          <c:yVal>
            <c:numRef>
              <c:f>Лист1!$L$11:$O$11</c:f>
              <c:numCache>
                <c:formatCode>General</c:formatCode>
                <c:ptCount val="4"/>
                <c:pt idx="0">
                  <c:v>9</c:v>
                </c:pt>
                <c:pt idx="1">
                  <c:v>37</c:v>
                </c:pt>
                <c:pt idx="2">
                  <c:v>464</c:v>
                </c:pt>
                <c:pt idx="3">
                  <c:v>2802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E62-44CC-8B50-2196824F7A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4553584"/>
        <c:axId val="604550960"/>
      </c:scatterChart>
      <c:valAx>
        <c:axId val="604553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4550960"/>
        <c:crosses val="autoZero"/>
        <c:crossBetween val="midCat"/>
      </c:valAx>
      <c:valAx>
        <c:axId val="604550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4553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907409226587222"/>
          <c:y val="0.26115431522219934"/>
          <c:w val="0.1989426189178912"/>
          <c:h val="0.293021763242943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F06A98-141B-4D41-8FDB-4DFA9CAA1BA7}" type="datetime1">
              <a:rPr lang="ru-RU" smtClean="0"/>
              <a:t>24.11.2021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5:10:3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46 936 0 0,'0'0'944'0'0,"-20"0"200"0"0,-13-35-840 0 0,29 32 48 0 0,0 1-44 0 0,2 0-40 0 0,-2 1-68 0 0,1 1-28 0 0,3-1-312 0 0,-3 1-16 0 0,2-1 24 0 0,-1 1-804 0 0,-2 1-292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5:11:35.77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60 1 1440 222782 62942,'0'0'676'0'0,"0"0"-104"0"0,0 0-104 0 0,0 0 24 0 0,0 0 20 0 0,0 0 8 0 0,0 0-116 0 0,0 0 37 0 0,0 0-13 0 0,-6 0-12 0 0,-2 3-20 1155-1325,0 3-16-1155 1325,2 4-36 0 0,0 7-92 0 0,2 5 12 0 0,1 1-28 1063-438,1-1-12-1063 438,1-1-56 0 0,0 1 76 0 0,1-1-64 0 0,1 0-8 0 0,-1 1-16 0 0,0 1 44 0 0,0 1-56 0 0,-2 7 0 0 0,0 2-16 0 0,-1 2-40 0 0,0-1 0 0 0,1-3-12 1035-447,1-3-32-1035 447,0-2-4 0 0,0-1 28 0 0,1 0-36 0 0,0-1 40 0 0,0-1-100 0 0,0-1-24 0 0,0-2-4 0 0,0-3 4 0 0,0-2-64 0 0,1-2-36 0 0,-1-2-32 0 0,0-1-44 0 0,0-2-4 0 0,0 0-12 0 0,0 0 28 0 0,0 1-232 0 0,0 1-116 0 0,2 4-192 0 0,0-1-228 0 0,2 0 71 0 0,-1-2 81 0 0,0-2-484 0 0,1-2 12 0 0,-2-2-528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5:11:38.14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10 1 1708 234460 61207,'0'0'912'0'0,"0"0"-64"0"0,0 0-88 0 0,0 8-12-247-877,0 6-163 247 877,1 3-45 0 0,-1 0-24 0 0,0 2-36 0 0,2 5-76 1132 343,1 1-68-1132-343,0-2 68 1155 332,-1 0-64-1155-332,0-1-32 0 0,-1 0-68 1177 322,-1 0-48-1177-322,0-1-32 0 0,0-1 0 0 0,0 0-12 362 879,0-1 4-362-879,0-1 0 0 0,0-1-84 0 0,0 0 0 0 0,0-1-100 0 0,0-1 12 0 0,0 0-48 0 0,0-1-24 0 0,0-1-24 0 0,0-3-84 0 0,0-2-60 1241 310,0 0 24-1241-310,0-2-336 0 0,-3 1-324 0 0,-1-2-640 0 0,-1-1 103 0 0,1-1 73 0 0,0-2 140 0 0,1-1-968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5:11:38.4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1708 230026 59734,'1'0'800'0'0,"1"0"-236"0"0,2 1-24 0 0,1-1-112 0 0,4 0 52-121-870,4 0-84 121 870,2 0-52 0 0,3 0-139 0 0,3 0 91 0 0,4 0 28 0 0,6 2-48 0 0,4 2-52 0 0,1 0 0 0 0,-1 0 0 0 0,0-1-48 0 0,-2-1-96 0 0,0 1 52 0 0,-1-2 20 0 0,-2 1-56 0 0,-3-1-12 0 0,-3 0-136 0 0,-3 1-104 0 0,-3 0 24 0 0,-3-1-352 0 0,-2 1-228 0 0,-2 0-593 0 0,-1 0 53 0 0,-2 0 40 0 0,-1 0-1236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5:11:39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136 232 2156 232015 59616,'-3'3'932'0'0,"-2"3"-152"0"0,-2 3-96 0 0,-2 4-60 0 0,1 3-7 0 0,0 3-141 0 0,1 2-44 0 0,2 1-36 0 0,1-2-20 0 0,2 1-48 0 0,4 6-72 0 0,4 1-20 0 0,2 1 44 0 0,2 1-64 0 0,2 0-28 0 0,1 0-8-916 501,2-3-28 916-501,5 3-5317 0 0,3-2 7278 0 0,2-2 227 1097 373,0-3-8565-1097-373,1-3 6225 0 0,-1-4 0-935 505,1-3 0 935-505,0-2 0 0 0,1-3 0 0 0,-3-2 0 0 0,-1-3 0 0 0,-2-1 0 0 0,5-5 0 1129 375,2-4 0-1129-375,1-2 0 0 0,-2-3 0 0 0,-1-2 0-955 510,-3-2 0 955-510,-3-1 0 0 0,-3-2 0 0 0,-2-1 0 0 0,-4-1 0 0 0,-2-2 0 0 0,-4 0 0 0 0,-1 0 0 0 0,-3 1 0 0 0,-1 0 0 0 0,0 0 0 0 0,-3-6 0 0 0,-1-4 0 0 0,-3-3 0 0 0,0 0 0 0 0,-2 1 0 0 0,-1 1 0 0 0,0 1 0 0 0,-1 1 0 1165 377,0 1 0-1165-377,-1 2 0 0 0,-1 2 0 0 0,0 0 0 0 0,0 3 0 0 0,-2 2 0 0 0,-1 2 0 0 0,-1 3 0 0 0,-3 2 0-977 514,0 3 0 977-514,-1 2 0 0 0,-2 3 0 0 0,0 3 0 0 0,1 1 0 0 0,0 1 0 0 0,-6 4 0 0 0,-4 3 0 0 0,-2 2 0 0 0,1 2 0 0 0,1 1 0 0 0,1 1 0 0 0,2 1 0 0 0,3 1 0 0 0,2 0 0 0 0,2 0 0 0 0,2 1 0 0 0,3 0 0 0 0,2 2 0 0 0,4-1-2372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5:11:39.8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0 924 234460 61207,'0'0'944'0'0,"3"0"-164"0"0,1 3-128 0 0,0 1 12 0 0,-1 0-40 0 0,3-2-60 0 0,3 5-95 0 0,1-1-77 0 0,-1 1 4 0 0,-1-2-44 0 0,-1-1-204 0 0,-2-1-112 0 0,-1-1-4 0 0,-1 0-652 0 0,0 0-801 0 0,0-1 77 0 0,1 0-16 0 0,-1 0-36 0 0,0 0 560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5:11:40.67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101 104 1128 237544 63656,'-2'0'680'0'0,"-3"0"-64"0"0,-2 0-72 0 0,-1 0 4 0 0,-1 0-144 0 0,0 0-12 0 0,0-1-120 0 0,2 1-152 0 0,2-1 168 0 0,0 1 16 0 0,1 0-115 0 0,-1 0 7 0 0,1 0 28 0 0,1 0-44 0 0,0 0-72 0 0,-1 0-12 0 0,0-2-4 0 0,0 1-76 0 0,2-1 124 0 0,1 0-76 0 0,2 0 72 0 0,1 1-44 0 0,2-1-160 0 0,2 1 128 0 0,1-1 4 0 0,3 1-36-1278-333,5-1 48 1278 333,5-1-152 0 0,3 1 48 0 0,2 0-16 0 0,3 0 88 0 0,-1 0 52 0 0,-2 1 376 0 0,0 0-48 0 0,-1 1-5929-938 550,11-2 9390 938-550,4-1-1545 0 0,-2 0-8565 1296 344,-4 0 6225-1296-344,-4 0 0 0 0,-6 0 0 0 0,-4 0 0 0 0,-3 0 0 0 0,-4 1 0 0 0,-2 0 0 0 0,-2 1 0 0 0,-1 0 0 0 0,-1-1 0-957 555,0 1 0 957-555,-1 1 0 0 0,0-1 0 0 0,0 0 0 0 0,-2 1 0 0 0,1-1 0 0 0,-2 0 0 0 0,0 1 0 0 0,0-1 0 0 0,-1 0 0 0 0,-1 0 0 0 0,-1 1 0 0 0,0-1 0 0 0,0 0 0 0 0,-2 1 0 0 0,-1 0 0 0 0,-1-10 0 0 0,-3 0 0 0 0,0 0-2372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5:11:41.00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2584 239974 68163,'0'0'44'0'0,"1"-1"-16"0"0,0 2-36-575-909,0 0-68 575 909,1-1 28 0 0,-1 1-24 0 0,0-1 192 0 0,-1 1-164 0 0,1-1 144-525-905,0 1-68 525 905,-1-1-124 0 0,1 1 52 0 0,-1-1-76 0 0,0 0 4 0 0,0 0-224 0 0,-1 1-136 0 0,1-1-1020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CB090B-4D05-44EA-A8D6-36D9C558048F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5AD685E4-AFBE-43EC-9129-9CFC5357CAF7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C77ED0-72CF-4A82-9C57-B24A229CB959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640FF5-B24F-4767-95C8-B064B03D4AD5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Надпись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4" name="Надпись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ADC465-7CD0-49C7-BD56-27FCDABC46A4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A2C1F-37BA-48FB-BC0E-74EACC3C0EBE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Надпись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4" name="Надпись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54D174-741F-4F53-87FE-ECF8D088A049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EFD9D-6603-4486-AE58-2429105B1A6E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1801D0-815B-40C5-B899-13EB43094D1C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576FD5-083A-4805-A03B-594561A787C1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1635B3-B275-4F11-8463-183354579AEB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11EBA6-40EC-4500-8F18-8642809B13BF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F94A47-B157-4347-AC7B-D584E2C2AA37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34CFD5-143E-4E74-9970-B950F6DFF444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63A6F3-A31E-4284-8B82-576DA2326953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B532E3-42CE-41B3-9090-C3FB247FAF56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499BB-9BA3-416F-9737-67CC08B3DB2F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1FD338-5720-400F-AF23-AA66FD5E47A2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005A2B0-DB7C-4E7B-A868-4C91D4093DCD}" type="datetime1">
              <a:rPr lang="ru-RU" noProof="0" smtClean="0"/>
              <a:t>24.11.2021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" Type="http://schemas.openxmlformats.org/officeDocument/2006/relationships/image" Target="../media/image8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ночное небо с горами далеко на горизонте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7666" y="1870746"/>
            <a:ext cx="5972960" cy="1317072"/>
          </a:xfrm>
        </p:spPr>
        <p:txBody>
          <a:bodyPr rtlCol="0">
            <a:noAutofit/>
          </a:bodyPr>
          <a:lstStyle/>
          <a:p>
            <a:pPr algn="just" rtl="0"/>
            <a:r>
              <a:rPr lang="ru-RU" sz="3200" b="1" noProof="1">
                <a:solidFill>
                  <a:schemeClr val="accent5">
                    <a:lumMod val="40000"/>
                    <a:lumOff val="60000"/>
                  </a:schemeClr>
                </a:solidFill>
              </a:rPr>
              <a:t>Домашнее задание по Курсу </a:t>
            </a:r>
            <a:r>
              <a:rPr lang="en-US" sz="3200" b="1" noProof="1">
                <a:solidFill>
                  <a:schemeClr val="accent5">
                    <a:lumMod val="40000"/>
                    <a:lumOff val="60000"/>
                  </a:schemeClr>
                </a:solidFill>
              </a:rPr>
              <a:t>“</a:t>
            </a:r>
            <a:r>
              <a:rPr lang="ru-RU" sz="3200" b="1" noProof="1">
                <a:solidFill>
                  <a:schemeClr val="accent5">
                    <a:lumMod val="40000"/>
                    <a:lumOff val="60000"/>
                  </a:schemeClr>
                </a:solidFill>
              </a:rPr>
              <a:t>Алгоритмические языки</a:t>
            </a:r>
            <a:r>
              <a:rPr lang="en-US" sz="3200" b="1" noProof="1">
                <a:solidFill>
                  <a:schemeClr val="accent5">
                    <a:lumMod val="40000"/>
                    <a:lumOff val="60000"/>
                  </a:schemeClr>
                </a:solidFill>
              </a:rPr>
              <a:t>”</a:t>
            </a:r>
            <a:endParaRPr lang="ru-RU" sz="3200" b="1" noProof="1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0626" y="3754555"/>
            <a:ext cx="3081557" cy="2536698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noProof="1">
                <a:solidFill>
                  <a:schemeClr val="accent1">
                    <a:lumMod val="40000"/>
                    <a:lumOff val="60000"/>
                  </a:schemeClr>
                </a:solidFill>
              </a:rPr>
              <a:t>Подготовили студенты Группы АС-20-04</a:t>
            </a:r>
            <a:r>
              <a:rPr lang="en-US" noProof="1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pPr rtl="0"/>
            <a:r>
              <a:rPr lang="ru-RU" noProof="1">
                <a:solidFill>
                  <a:schemeClr val="accent1">
                    <a:lumMod val="40000"/>
                    <a:lumOff val="60000"/>
                  </a:schemeClr>
                </a:solidFill>
              </a:rPr>
              <a:t>Зарвигоров Артём</a:t>
            </a:r>
          </a:p>
          <a:p>
            <a:pPr rtl="0"/>
            <a:r>
              <a:rPr lang="ru-RU" noProof="1">
                <a:solidFill>
                  <a:schemeClr val="accent1">
                    <a:lumMod val="40000"/>
                    <a:lumOff val="60000"/>
                  </a:schemeClr>
                </a:solidFill>
              </a:rPr>
              <a:t>Агдавлетова Айслу</a:t>
            </a:r>
          </a:p>
          <a:p>
            <a:pPr rtl="0"/>
            <a:r>
              <a:rPr lang="ru-RU" noProof="1">
                <a:solidFill>
                  <a:schemeClr val="accent1">
                    <a:lumMod val="40000"/>
                    <a:lumOff val="60000"/>
                  </a:schemeClr>
                </a:solidFill>
              </a:rPr>
              <a:t>Илюхин максим</a:t>
            </a:r>
          </a:p>
          <a:p>
            <a:pPr rtl="0"/>
            <a:r>
              <a:rPr lang="ru-RU" noProof="1">
                <a:solidFill>
                  <a:schemeClr val="accent1">
                    <a:lumMod val="40000"/>
                    <a:lumOff val="60000"/>
                  </a:schemeClr>
                </a:solidFill>
              </a:rPr>
              <a:t>Пашков Данил</a:t>
            </a:r>
          </a:p>
          <a:p>
            <a:r>
              <a:rPr lang="ru-RU" noProof="1">
                <a:solidFill>
                  <a:schemeClr val="accent1">
                    <a:lumMod val="40000"/>
                    <a:lumOff val="60000"/>
                  </a:schemeClr>
                </a:solidFill>
              </a:rPr>
              <a:t>Ганеев Артём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21B16-225B-49FC-8DE8-5A0392A56F66}"/>
              </a:ext>
            </a:extLst>
          </p:cNvPr>
          <p:cNvSpPr txBox="1"/>
          <p:nvPr/>
        </p:nvSpPr>
        <p:spPr>
          <a:xfrm>
            <a:off x="3724711" y="3263317"/>
            <a:ext cx="434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Тема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“</a:t>
            </a:r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Алгоритмы поиска простых чисел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”</a:t>
            </a:r>
            <a:endParaRPr lang="ru-R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6FD7E-1DC0-4A44-AEAC-7F3DBBAD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286C73F-F9FE-479D-B258-FAA6B37C7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25716"/>
            <a:ext cx="12192001" cy="6873230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45067-928E-45B5-97D6-6D47D25C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76" y="2567031"/>
            <a:ext cx="786094" cy="24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3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C347A7-13C8-45F8-9856-BBB5B19A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45" y="54512"/>
            <a:ext cx="11410950" cy="977384"/>
          </a:xfrm>
        </p:spPr>
        <p:txBody>
          <a:bodyPr>
            <a:normAutofit/>
          </a:bodyPr>
          <a:lstStyle/>
          <a:p>
            <a:r>
              <a:rPr lang="ru-RU" sz="2800" dirty="0"/>
              <a:t>Поиск простых чисел с помощью теста простоты Ферма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BF6A5B-B2CD-4DA8-9373-00C9DD58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145" y="897100"/>
            <a:ext cx="10639555" cy="977384"/>
          </a:xfrm>
        </p:spPr>
        <p:txBody>
          <a:bodyPr>
            <a:normAutofit/>
          </a:bodyPr>
          <a:lstStyle/>
          <a:p>
            <a:r>
              <a:rPr lang="ru-RU" sz="2000"/>
              <a:t>Тест простоты Ферма в теории чисел — это тест простоты натурального числа n, основанный на малой теореме Ферма.</a:t>
            </a:r>
            <a:endParaRPr lang="ru-RU" sz="2000" dirty="0"/>
          </a:p>
        </p:txBody>
      </p:sp>
      <p:pic>
        <p:nvPicPr>
          <p:cNvPr id="1028" name="Picture 4" descr="8.1. Тест на основе малой теоремы Ферма">
            <a:extLst>
              <a:ext uri="{FF2B5EF4-FFF2-40B4-BE49-F238E27FC236}">
                <a16:creationId xmlns:a16="http://schemas.microsoft.com/office/drawing/2014/main" id="{84D6912E-C863-4E4D-8BD9-165E02BA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57" y="1881598"/>
            <a:ext cx="5275265" cy="122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a^{n-1} \equiv 1 \pmod n">
            <a:extLst>
              <a:ext uri="{FF2B5EF4-FFF2-40B4-BE49-F238E27FC236}">
                <a16:creationId xmlns:a16="http://schemas.microsoft.com/office/drawing/2014/main" id="{A47099BA-0F80-4C06-802C-F92D07A0F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16880" y="3902078"/>
            <a:ext cx="909148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F4CF8-DDD0-4AA9-9179-19B639711315}"/>
              </a:ext>
            </a:extLst>
          </p:cNvPr>
          <p:cNvSpPr txBox="1"/>
          <p:nvPr/>
        </p:nvSpPr>
        <p:spPr>
          <a:xfrm>
            <a:off x="883640" y="3433532"/>
            <a:ext cx="60944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Выполнение данного сравнения является необходимым, но недостаточным признаком простоты числа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Если для составного числа </a:t>
            </a:r>
            <a:r>
              <a:rPr lang="en-US" sz="2000" dirty="0"/>
              <a:t>n </a:t>
            </a:r>
            <a:r>
              <a:rPr lang="ru-RU" sz="2000" dirty="0"/>
              <a:t>выполняется данное сравнение, то число называется </a:t>
            </a:r>
            <a:r>
              <a:rPr lang="ru-RU" sz="2000" dirty="0" err="1"/>
              <a:t>псевдопростым</a:t>
            </a:r>
            <a:r>
              <a:rPr lang="ru-RU" sz="2000" dirty="0"/>
              <a:t> по основанию </a:t>
            </a:r>
            <a:r>
              <a:rPr lang="en-US" sz="2000" dirty="0"/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Также существуют такие составные числа, которые при любом </a:t>
            </a:r>
            <a:r>
              <a:rPr lang="en-US" sz="2000" dirty="0"/>
              <a:t>a</a:t>
            </a:r>
            <a:r>
              <a:rPr lang="ru-RU" sz="2000" dirty="0"/>
              <a:t>, взаимно простом с </a:t>
            </a:r>
            <a:r>
              <a:rPr lang="en-US" sz="2000" dirty="0"/>
              <a:t>n</a:t>
            </a:r>
            <a:r>
              <a:rPr lang="ru-RU" sz="2000" dirty="0"/>
              <a:t>, будут удовлетворять данного условию. Они называются числами </a:t>
            </a:r>
            <a:r>
              <a:rPr lang="ru-RU" sz="2000" dirty="0" err="1"/>
              <a:t>Кармайкла</a:t>
            </a:r>
            <a:r>
              <a:rPr lang="ru-RU" sz="20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120EC-3827-4B0B-A1F7-43BD9B121CF2}"/>
              </a:ext>
            </a:extLst>
          </p:cNvPr>
          <p:cNvSpPr txBox="1"/>
          <p:nvPr/>
        </p:nvSpPr>
        <p:spPr>
          <a:xfrm>
            <a:off x="6978055" y="1881598"/>
            <a:ext cx="4857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Если n — простое число, то оно удовлетворяет сравнению  n для любого a, которое не делится на n.</a:t>
            </a:r>
          </a:p>
        </p:txBody>
      </p:sp>
      <p:pic>
        <p:nvPicPr>
          <p:cNvPr id="1038" name="Picture 14" descr="Число Кармайкла — Википедия">
            <a:extLst>
              <a:ext uri="{FF2B5EF4-FFF2-40B4-BE49-F238E27FC236}">
                <a16:creationId xmlns:a16="http://schemas.microsoft.com/office/drawing/2014/main" id="{415626A7-8219-4CF3-AA08-113B7C7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69" y="3676937"/>
            <a:ext cx="4740936" cy="197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20B295-6585-4C95-8C64-6621F923E709}"/>
              </a:ext>
            </a:extLst>
          </p:cNvPr>
          <p:cNvSpPr txBox="1"/>
          <p:nvPr/>
        </p:nvSpPr>
        <p:spPr>
          <a:xfrm>
            <a:off x="7094869" y="5877467"/>
            <a:ext cx="496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Числа </a:t>
            </a:r>
            <a:r>
              <a:rPr lang="ru-RU" b="1" dirty="0" err="1"/>
              <a:t>Кармайкла</a:t>
            </a:r>
            <a:r>
              <a:rPr lang="ru-RU" b="1" dirty="0"/>
              <a:t>(их бесконечное количество)</a:t>
            </a:r>
          </a:p>
        </p:txBody>
      </p:sp>
    </p:spTree>
    <p:extLst>
      <p:ext uri="{BB962C8B-B14F-4D97-AF65-F5344CB8AC3E}">
        <p14:creationId xmlns:p14="http://schemas.microsoft.com/office/powerpoint/2010/main" val="78676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7B2D988-420B-4A06-B400-ED69A011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998498"/>
            <a:ext cx="8290306" cy="466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C3494-0C66-4506-B88C-8F353ACC6828}"/>
                  </a:ext>
                </a:extLst>
              </p:cNvPr>
              <p:cNvSpPr txBox="1"/>
              <p:nvPr/>
            </p:nvSpPr>
            <p:spPr>
              <a:xfrm>
                <a:off x="410586" y="5659905"/>
                <a:ext cx="2064366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C3494-0C66-4506-B88C-8F353ACC6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86" y="5659905"/>
                <a:ext cx="2064366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05C7F8D-518F-4541-80A5-9277F5B12D5A}"/>
              </a:ext>
            </a:extLst>
          </p:cNvPr>
          <p:cNvSpPr txBox="1"/>
          <p:nvPr/>
        </p:nvSpPr>
        <p:spPr>
          <a:xfrm>
            <a:off x="1981661" y="5840826"/>
            <a:ext cx="86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, где </a:t>
            </a:r>
            <a:r>
              <a:rPr lang="en-US" sz="2400" dirty="0"/>
              <a:t>t – </a:t>
            </a:r>
            <a:r>
              <a:rPr lang="ru-RU" sz="2400" dirty="0"/>
              <a:t>количество итераций(случайных чисел </a:t>
            </a:r>
            <a:r>
              <a:rPr lang="en-US" sz="2400" dirty="0"/>
              <a:t>a</a:t>
            </a:r>
            <a:r>
              <a:rPr lang="ru-RU" sz="2400" dirty="0"/>
              <a:t>), при </a:t>
            </a:r>
            <a:r>
              <a:rPr lang="en-US" sz="2400" dirty="0"/>
              <a:t>t = </a:t>
            </a:r>
            <a:r>
              <a:rPr lang="ru-RU" sz="2400" dirty="0"/>
              <a:t>20</a:t>
            </a:r>
            <a:r>
              <a:rPr lang="en-US" sz="2400" dirty="0"/>
              <a:t> -</a:t>
            </a:r>
            <a:r>
              <a:rPr lang="ru-RU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4BD713-8732-43E6-B0C5-13E411869A02}"/>
                  </a:ext>
                </a:extLst>
              </p:cNvPr>
              <p:cNvSpPr txBox="1"/>
              <p:nvPr/>
            </p:nvSpPr>
            <p:spPr>
              <a:xfrm>
                <a:off x="9805704" y="5659905"/>
                <a:ext cx="2428876" cy="693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1048576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4BD713-8732-43E6-B0C5-13E411869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704" y="5659905"/>
                <a:ext cx="2428876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FC90BEE-291F-4ABC-A6A2-C4DDD52797F2}"/>
              </a:ext>
            </a:extLst>
          </p:cNvPr>
          <p:cNvSpPr txBox="1"/>
          <p:nvPr/>
        </p:nvSpPr>
        <p:spPr>
          <a:xfrm>
            <a:off x="2152765" y="201566"/>
            <a:ext cx="833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Без поиска НОД все числа </a:t>
            </a:r>
            <a:r>
              <a:rPr lang="ru-RU" sz="2000" dirty="0" err="1"/>
              <a:t>Кармайкла</a:t>
            </a:r>
            <a:r>
              <a:rPr lang="ru-RU" sz="2000" dirty="0"/>
              <a:t> посчитаются алгоритмом в качестве  простых, в этом заключается главное несовершенство теста Ферма. </a:t>
            </a:r>
          </a:p>
        </p:txBody>
      </p:sp>
    </p:spTree>
    <p:extLst>
      <p:ext uri="{BB962C8B-B14F-4D97-AF65-F5344CB8AC3E}">
        <p14:creationId xmlns:p14="http://schemas.microsoft.com/office/powerpoint/2010/main" val="1580239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AD3410-66A8-45F3-B156-73CFE8BF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43031"/>
          </a:xfrm>
        </p:spPr>
        <p:txBody>
          <a:bodyPr/>
          <a:lstStyle/>
          <a:p>
            <a:r>
              <a:rPr lang="ru-RU" dirty="0"/>
              <a:t>Время поиска простых элементов в массиве</a:t>
            </a:r>
          </a:p>
        </p:txBody>
      </p:sp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A1B7570B-709A-4F91-9388-8DE183A3FF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384078"/>
              </p:ext>
            </p:extLst>
          </p:nvPr>
        </p:nvGraphicFramePr>
        <p:xfrm>
          <a:off x="1030287" y="1669559"/>
          <a:ext cx="10546520" cy="3655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747">
                  <a:extLst>
                    <a:ext uri="{9D8B030D-6E8A-4147-A177-3AD203B41FA5}">
                      <a16:colId xmlns:a16="http://schemas.microsoft.com/office/drawing/2014/main" val="1334509964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3225104524"/>
                    </a:ext>
                  </a:extLst>
                </a:gridCol>
                <a:gridCol w="1300293">
                  <a:extLst>
                    <a:ext uri="{9D8B030D-6E8A-4147-A177-3AD203B41FA5}">
                      <a16:colId xmlns:a16="http://schemas.microsoft.com/office/drawing/2014/main" val="3627886076"/>
                    </a:ext>
                  </a:extLst>
                </a:gridCol>
                <a:gridCol w="1543574">
                  <a:extLst>
                    <a:ext uri="{9D8B030D-6E8A-4147-A177-3AD203B41FA5}">
                      <a16:colId xmlns:a16="http://schemas.microsoft.com/office/drawing/2014/main" val="3886714417"/>
                    </a:ext>
                  </a:extLst>
                </a:gridCol>
                <a:gridCol w="3363447">
                  <a:extLst>
                    <a:ext uri="{9D8B030D-6E8A-4147-A177-3AD203B41FA5}">
                      <a16:colId xmlns:a16="http://schemas.microsoft.com/office/drawing/2014/main" val="3089228344"/>
                    </a:ext>
                  </a:extLst>
                </a:gridCol>
              </a:tblGrid>
              <a:tr h="9673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Алгоритм\Величина массива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841640"/>
                  </a:ext>
                </a:extLst>
              </a:tr>
              <a:tr h="5291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Перебор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17681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324447"/>
                  </a:ext>
                </a:extLst>
              </a:tr>
              <a:tr h="529114">
                <a:tc>
                  <a:txBody>
                    <a:bodyPr/>
                    <a:lstStyle/>
                    <a:p>
                      <a:r>
                        <a:rPr lang="ru-RU" dirty="0"/>
                        <a:t>Эратосфен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593554"/>
                  </a:ext>
                </a:extLst>
              </a:tr>
              <a:tr h="529114">
                <a:tc>
                  <a:txBody>
                    <a:bodyPr/>
                    <a:lstStyle/>
                    <a:p>
                      <a:r>
                        <a:rPr lang="ru-RU" dirty="0" err="1"/>
                        <a:t>Аткин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2802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619060"/>
                  </a:ext>
                </a:extLst>
              </a:tr>
              <a:tr h="571670">
                <a:tc>
                  <a:txBody>
                    <a:bodyPr/>
                    <a:lstStyle/>
                    <a:p>
                      <a:r>
                        <a:rPr lang="ru-RU" dirty="0"/>
                        <a:t>Тест Миллера-Рабина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51203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299077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2828353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26719"/>
                  </a:ext>
                </a:extLst>
              </a:tr>
              <a:tr h="529114">
                <a:tc>
                  <a:txBody>
                    <a:bodyPr/>
                    <a:lstStyle/>
                    <a:p>
                      <a:r>
                        <a:rPr lang="ru-RU" dirty="0"/>
                        <a:t>Тест Ферма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728207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57043549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633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45958DB-8CB1-4DFA-B468-72232F765E66}"/>
              </a:ext>
            </a:extLst>
          </p:cNvPr>
          <p:cNvSpPr txBox="1"/>
          <p:nvPr/>
        </p:nvSpPr>
        <p:spPr>
          <a:xfrm>
            <a:off x="1879993" y="5325070"/>
            <a:ext cx="774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ячейках указано время работы алгоритма в микросекундах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307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46170138-135E-4115-89E4-62265C41A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5644359"/>
              </p:ext>
            </p:extLst>
          </p:nvPr>
        </p:nvGraphicFramePr>
        <p:xfrm>
          <a:off x="964734" y="713064"/>
          <a:ext cx="9538283" cy="5434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384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4F74-79A3-4CE2-B764-831891AD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62808"/>
            <a:ext cx="9414007" cy="1456267"/>
          </a:xfrm>
        </p:spPr>
        <p:txBody>
          <a:bodyPr/>
          <a:lstStyle/>
          <a:p>
            <a:r>
              <a:rPr lang="ru-RU" dirty="0"/>
              <a:t>Время проверки числа на простоту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99362354-CDAE-4EE6-8CC9-F6BB5F9E2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061808"/>
              </p:ext>
            </p:extLst>
          </p:nvPr>
        </p:nvGraphicFramePr>
        <p:xfrm>
          <a:off x="685800" y="1619075"/>
          <a:ext cx="10131425" cy="5071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41">
                  <a:extLst>
                    <a:ext uri="{9D8B030D-6E8A-4147-A177-3AD203B41FA5}">
                      <a16:colId xmlns:a16="http://schemas.microsoft.com/office/drawing/2014/main" val="1809849707"/>
                    </a:ext>
                  </a:extLst>
                </a:gridCol>
                <a:gridCol w="1340829">
                  <a:extLst>
                    <a:ext uri="{9D8B030D-6E8A-4147-A177-3AD203B41FA5}">
                      <a16:colId xmlns:a16="http://schemas.microsoft.com/office/drawing/2014/main" val="3127965077"/>
                    </a:ext>
                  </a:extLst>
                </a:gridCol>
                <a:gridCol w="2026285">
                  <a:extLst>
                    <a:ext uri="{9D8B030D-6E8A-4147-A177-3AD203B41FA5}">
                      <a16:colId xmlns:a16="http://schemas.microsoft.com/office/drawing/2014/main" val="182638401"/>
                    </a:ext>
                  </a:extLst>
                </a:gridCol>
                <a:gridCol w="1976673">
                  <a:extLst>
                    <a:ext uri="{9D8B030D-6E8A-4147-A177-3AD203B41FA5}">
                      <a16:colId xmlns:a16="http://schemas.microsoft.com/office/drawing/2014/main" val="1950729957"/>
                    </a:ext>
                  </a:extLst>
                </a:gridCol>
                <a:gridCol w="2075897">
                  <a:extLst>
                    <a:ext uri="{9D8B030D-6E8A-4147-A177-3AD203B41FA5}">
                      <a16:colId xmlns:a16="http://schemas.microsoft.com/office/drawing/2014/main" val="2959741786"/>
                    </a:ext>
                  </a:extLst>
                </a:gridCol>
              </a:tblGrid>
              <a:tr h="1227388">
                <a:tc>
                  <a:txBody>
                    <a:bodyPr/>
                    <a:lstStyle/>
                    <a:p>
                      <a:r>
                        <a:rPr lang="ru-RU" dirty="0"/>
                        <a:t>Алгоритм\Простое Число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1000033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16769023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1073676287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2147483647</a:t>
                      </a:r>
                      <a:endParaRPr lang="en-US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903518"/>
                  </a:ext>
                </a:extLst>
              </a:tr>
              <a:tr h="12814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Перебор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accent1"/>
                          </a:solidFill>
                        </a:rPr>
                        <a:t>8761437</a:t>
                      </a:r>
                    </a:p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ru-RU" dirty="0">
                          <a:solidFill>
                            <a:schemeClr val="accent1"/>
                          </a:solidFill>
                        </a:rPr>
                        <a:t>Не простое</a:t>
                      </a: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)</a:t>
                      </a:r>
                      <a:endParaRPr lang="ru-RU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79603"/>
                  </a:ext>
                </a:extLst>
              </a:tr>
              <a:tr h="1281458">
                <a:tc>
                  <a:txBody>
                    <a:bodyPr/>
                    <a:lstStyle/>
                    <a:p>
                      <a:r>
                        <a:rPr lang="ru-RU" dirty="0"/>
                        <a:t>Тест Миллера-Рабина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 15614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 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12273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084801"/>
                  </a:ext>
                </a:extLst>
              </a:tr>
              <a:tr h="1281458">
                <a:tc>
                  <a:txBody>
                    <a:bodyPr/>
                    <a:lstStyle/>
                    <a:p>
                      <a:r>
                        <a:rPr lang="ru-RU" dirty="0"/>
                        <a:t>Тест Ферма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85174(Без проверки</a:t>
                      </a:r>
                      <a:r>
                        <a:rPr lang="en-US" dirty="0"/>
                        <a:t>: 145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1466494(Без проверки</a:t>
                      </a:r>
                      <a:r>
                        <a:rPr lang="en-US" dirty="0"/>
                        <a:t>: 161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 82151228</a:t>
                      </a:r>
                      <a:r>
                        <a:rPr lang="en-US" dirty="0"/>
                        <a:t>(</a:t>
                      </a:r>
                      <a:r>
                        <a:rPr lang="ru-RU" dirty="0"/>
                        <a:t>Без проверки</a:t>
                      </a:r>
                      <a:r>
                        <a:rPr lang="en-US" dirty="0"/>
                        <a:t>: 136)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163334598</a:t>
                      </a:r>
                      <a:r>
                        <a:rPr lang="en-US" dirty="0"/>
                        <a:t>(</a:t>
                      </a:r>
                      <a:r>
                        <a:rPr lang="ru-RU" dirty="0"/>
                        <a:t>Без проверки</a:t>
                      </a:r>
                      <a:r>
                        <a:rPr lang="en-US" dirty="0"/>
                        <a:t>:</a:t>
                      </a:r>
                      <a:r>
                        <a:rPr lang="ru-RU" dirty="0"/>
                        <a:t> 148</a:t>
                      </a:r>
                      <a:r>
                        <a:rPr lang="en-US" dirty="0"/>
                        <a:t>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02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29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E770C-BB97-44B9-8253-168D5743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Сложность алгоритмов 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25F19733-7259-4D38-B929-8E13DA6480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230243"/>
              </p:ext>
            </p:extLst>
          </p:nvPr>
        </p:nvGraphicFramePr>
        <p:xfrm>
          <a:off x="685800" y="2141538"/>
          <a:ext cx="10131426" cy="158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571">
                  <a:extLst>
                    <a:ext uri="{9D8B030D-6E8A-4147-A177-3AD203B41FA5}">
                      <a16:colId xmlns:a16="http://schemas.microsoft.com/office/drawing/2014/main" val="219081567"/>
                    </a:ext>
                  </a:extLst>
                </a:gridCol>
                <a:gridCol w="1688571">
                  <a:extLst>
                    <a:ext uri="{9D8B030D-6E8A-4147-A177-3AD203B41FA5}">
                      <a16:colId xmlns:a16="http://schemas.microsoft.com/office/drawing/2014/main" val="958912755"/>
                    </a:ext>
                  </a:extLst>
                </a:gridCol>
                <a:gridCol w="1688571">
                  <a:extLst>
                    <a:ext uri="{9D8B030D-6E8A-4147-A177-3AD203B41FA5}">
                      <a16:colId xmlns:a16="http://schemas.microsoft.com/office/drawing/2014/main" val="3569016473"/>
                    </a:ext>
                  </a:extLst>
                </a:gridCol>
                <a:gridCol w="1688571">
                  <a:extLst>
                    <a:ext uri="{9D8B030D-6E8A-4147-A177-3AD203B41FA5}">
                      <a16:colId xmlns:a16="http://schemas.microsoft.com/office/drawing/2014/main" val="2055060418"/>
                    </a:ext>
                  </a:extLst>
                </a:gridCol>
                <a:gridCol w="1688571">
                  <a:extLst>
                    <a:ext uri="{9D8B030D-6E8A-4147-A177-3AD203B41FA5}">
                      <a16:colId xmlns:a16="http://schemas.microsoft.com/office/drawing/2014/main" val="2219102757"/>
                    </a:ext>
                  </a:extLst>
                </a:gridCol>
                <a:gridCol w="1688571">
                  <a:extLst>
                    <a:ext uri="{9D8B030D-6E8A-4147-A177-3AD203B41FA5}">
                      <a16:colId xmlns:a16="http://schemas.microsoft.com/office/drawing/2014/main" val="1083859495"/>
                    </a:ext>
                  </a:extLst>
                </a:gridCol>
              </a:tblGrid>
              <a:tr h="674141">
                <a:tc>
                  <a:txBody>
                    <a:bodyPr/>
                    <a:lstStyle/>
                    <a:p>
                      <a:r>
                        <a:rPr lang="ru-RU" dirty="0"/>
                        <a:t>Тест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Перебор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Эратосфен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err="1"/>
                        <a:t>Аткин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Тест Миллера-Рабина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Тест Ферма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101890"/>
                  </a:ext>
                </a:extLst>
              </a:tr>
              <a:tr h="674141">
                <a:tc>
                  <a:txBody>
                    <a:bodyPr/>
                    <a:lstStyle/>
                    <a:p>
                      <a:r>
                        <a:rPr lang="ru-RU" dirty="0"/>
                        <a:t>Сложность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154333"/>
                  </a:ext>
                </a:extLst>
              </a:tr>
            </a:tbl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2D868D-CA14-4528-ADEE-8A8AA9D8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593" y="3137273"/>
            <a:ext cx="1152686" cy="4953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898FB2D-9703-4DA2-931D-18D6EE46E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20" y="3199193"/>
            <a:ext cx="1609950" cy="37152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296B96-FE89-4585-96B3-A2691845F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40" y="3162263"/>
            <a:ext cx="990738" cy="5334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AC4C042-F219-4DC1-9929-8D96ED990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220" y="3199193"/>
            <a:ext cx="743054" cy="3524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9D6CD0-5DED-4986-A5D7-9E2FB009E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657" y="3146013"/>
            <a:ext cx="1307591" cy="56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3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7E9BAB-9C26-49FF-B6CD-4A6DE26E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569" y="338666"/>
            <a:ext cx="2963410" cy="1456267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B3C568-DBF2-4BBB-BBCF-65B588C03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19075"/>
            <a:ext cx="10131425" cy="2432808"/>
          </a:xfrm>
        </p:spPr>
        <p:txBody>
          <a:bodyPr>
            <a:normAutofit/>
          </a:bodyPr>
          <a:lstStyle/>
          <a:p>
            <a:r>
              <a:rPr lang="ru-RU" sz="2000" dirty="0"/>
              <a:t>Таким образом</a:t>
            </a:r>
            <a:r>
              <a:rPr lang="en-US" sz="2000" dirty="0"/>
              <a:t>,</a:t>
            </a:r>
            <a:r>
              <a:rPr lang="ru-RU" sz="2000" dirty="0"/>
              <a:t>вам были представлены ,и надеемся</a:t>
            </a:r>
            <a:r>
              <a:rPr lang="en-US" sz="2000" dirty="0"/>
              <a:t>,</a:t>
            </a:r>
            <a:r>
              <a:rPr lang="ru-RU" sz="2000" dirty="0"/>
              <a:t> понятно объяснены несколько алгоритмов</a:t>
            </a:r>
            <a:r>
              <a:rPr lang="en-US" sz="2000" dirty="0"/>
              <a:t> </a:t>
            </a:r>
            <a:r>
              <a:rPr lang="ru-RU" sz="2000" dirty="0"/>
              <a:t>поиска простых чисел. Огромное количество гипотез относительно простых чисел</a:t>
            </a:r>
            <a:r>
              <a:rPr lang="en-US" sz="2000" dirty="0"/>
              <a:t> </a:t>
            </a:r>
            <a:r>
              <a:rPr lang="ru-RU" sz="2000" dirty="0"/>
              <a:t>и их применение , является довольно существенным доказательством того, что данные алгоритмы всё таки хоть и не являются необходимыми в повседневной жизни, но имеют место быть.  </a:t>
            </a:r>
          </a:p>
        </p:txBody>
      </p:sp>
    </p:spTree>
    <p:extLst>
      <p:ext uri="{BB962C8B-B14F-4D97-AF65-F5344CB8AC3E}">
        <p14:creationId xmlns:p14="http://schemas.microsoft.com/office/powerpoint/2010/main" val="421601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светлые пятна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ru-RU" noProof="1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7B0F1-735E-40F8-BE83-9E00A7F3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727" y="0"/>
            <a:ext cx="2535571" cy="872455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243125-E809-47E1-8A3E-1B5E5AAC0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4904" y="681604"/>
            <a:ext cx="3228405" cy="274739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Простые числа </a:t>
            </a:r>
            <a:r>
              <a:rPr lang="ru-RU" dirty="0"/>
              <a:t>- натуральные (целые положительные) числа, которые могут быть нацело разделены только на единицу и на самих себя.</a:t>
            </a:r>
          </a:p>
          <a:p>
            <a:r>
              <a:rPr lang="ru-RU" dirty="0"/>
              <a:t>Свойство числа быть простым называется простотой</a:t>
            </a:r>
          </a:p>
        </p:txBody>
      </p:sp>
      <p:pic>
        <p:nvPicPr>
          <p:cNvPr id="1032" name="Picture 8" descr="Простые и составные числа">
            <a:extLst>
              <a:ext uri="{FF2B5EF4-FFF2-40B4-BE49-F238E27FC236}">
                <a16:creationId xmlns:a16="http://schemas.microsoft.com/office/drawing/2014/main" id="{87591D45-20BF-41D2-A7C4-9E24C076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7" y="681604"/>
            <a:ext cx="8444137" cy="244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0E0F99-1830-42B8-A2C9-C0FA827B7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451" y="3429000"/>
            <a:ext cx="2431452" cy="3355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07389-93AF-4117-BF45-2BF7BBC12C25}"/>
              </a:ext>
            </a:extLst>
          </p:cNvPr>
          <p:cNvSpPr txBox="1"/>
          <p:nvPr/>
        </p:nvSpPr>
        <p:spPr>
          <a:xfrm>
            <a:off x="511728" y="3429000"/>
            <a:ext cx="5377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Числа, которые могут быть разложены на простые множители, отличные от единицы и самого числа, простыми не являются. Их называют </a:t>
            </a:r>
            <a:r>
              <a:rPr lang="ru-RU" b="1" dirty="0">
                <a:solidFill>
                  <a:schemeClr val="accent1"/>
                </a:solidFill>
              </a:rPr>
              <a:t>составными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Процесс разложения числа на простые множители называется </a:t>
            </a:r>
            <a:r>
              <a:rPr lang="ru-RU" b="1" dirty="0">
                <a:solidFill>
                  <a:schemeClr val="accent1"/>
                </a:solidFill>
              </a:rPr>
              <a:t>факторизацией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795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DD046-A03B-4851-B59B-E8AFBD13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993" y="159390"/>
            <a:ext cx="4465039" cy="847289"/>
          </a:xfrm>
        </p:spPr>
        <p:txBody>
          <a:bodyPr>
            <a:normAutofit fontScale="90000"/>
          </a:bodyPr>
          <a:lstStyle/>
          <a:p>
            <a:r>
              <a:rPr lang="ru-RU" dirty="0"/>
              <a:t>Зачем</a:t>
            </a:r>
            <a:r>
              <a:rPr lang="en-US" dirty="0"/>
              <a:t> </a:t>
            </a:r>
            <a:r>
              <a:rPr lang="ru-RU" dirty="0"/>
              <a:t>нужно искать простые числа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4EDEA53-012A-43AB-970A-8CE1C422F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20" y="1294366"/>
            <a:ext cx="5960880" cy="3973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B86334-8F3A-4A94-BCE8-C8B7E9C0CF95}"/>
              </a:ext>
            </a:extLst>
          </p:cNvPr>
          <p:cNvSpPr txBox="1"/>
          <p:nvPr/>
        </p:nvSpPr>
        <p:spPr>
          <a:xfrm>
            <a:off x="6467912" y="1294366"/>
            <a:ext cx="47481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Криптосистемы</a:t>
            </a:r>
            <a:r>
              <a:rPr lang="en-US" dirty="0"/>
              <a:t>: </a:t>
            </a:r>
            <a:r>
              <a:rPr lang="ru-RU" dirty="0"/>
              <a:t>Простые числа широко используются в математике и в смежных науках — например, во многих алгоритмах информационных технологий, таких как криптосистема с открытым ключом, которая использует такие свойства, как сложность разложения чисел на простые множители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До сих пор существует много открытых вопросов относительно простых чисел, наиболее известные из которых были перечислены Эдмундом Ландау в 1912 году на Пятом Международном математическом конгрессе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891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0386B-ACC1-4A36-AE76-B7F4B8E3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053" y="237689"/>
            <a:ext cx="7912916" cy="1456267"/>
          </a:xfrm>
        </p:spPr>
        <p:txBody>
          <a:bodyPr/>
          <a:lstStyle/>
          <a:p>
            <a:r>
              <a:rPr lang="ru-RU" dirty="0"/>
              <a:t>Алгоритмы поиска простых чисел, реализуемых нашей командой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6BE5B0-CB45-43AA-A965-426D5FB1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306" y="1663196"/>
            <a:ext cx="6557903" cy="4485933"/>
          </a:xfrm>
        </p:spPr>
        <p:txBody>
          <a:bodyPr/>
          <a:lstStyle/>
          <a:p>
            <a:pPr algn="ctr"/>
            <a:r>
              <a:rPr lang="ru-RU" sz="2800" dirty="0"/>
              <a:t>Перебор делителей(Тест простоты)</a:t>
            </a:r>
          </a:p>
          <a:p>
            <a:pPr algn="ctr"/>
            <a:r>
              <a:rPr lang="ru-RU" sz="2800" dirty="0"/>
              <a:t>Решето Эратосфена</a:t>
            </a:r>
          </a:p>
          <a:p>
            <a:pPr algn="ctr"/>
            <a:r>
              <a:rPr lang="ru-RU" sz="2800" dirty="0"/>
              <a:t>Решето </a:t>
            </a:r>
            <a:r>
              <a:rPr lang="ru-RU" sz="2800" dirty="0" err="1"/>
              <a:t>Аткина</a:t>
            </a:r>
            <a:endParaRPr lang="ru-RU" sz="2800" dirty="0"/>
          </a:p>
          <a:p>
            <a:pPr algn="ctr"/>
            <a:r>
              <a:rPr lang="ru-RU" sz="2800" dirty="0"/>
              <a:t>Тест Миллера-Рабина</a:t>
            </a:r>
          </a:p>
          <a:p>
            <a:pPr algn="ctr"/>
            <a:r>
              <a:rPr lang="ru-RU" sz="2800" dirty="0"/>
              <a:t>тест Ферма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28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B37DB-8B42-4F4B-BF44-9106F7EA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581" y="218115"/>
            <a:ext cx="7348756" cy="782972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Перебор делителей(Тест простоты)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832036-486D-4667-B3BE-1EF212241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872" y="1294703"/>
            <a:ext cx="4943211" cy="408264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C</a:t>
            </a:r>
            <a:r>
              <a:rPr lang="ru-RU" dirty="0" err="1"/>
              <a:t>уть</a:t>
            </a:r>
            <a:r>
              <a:rPr lang="ru-RU" dirty="0"/>
              <a:t> алгоритма</a:t>
            </a:r>
            <a:r>
              <a:rPr lang="en-US" dirty="0"/>
              <a:t>: </a:t>
            </a:r>
            <a:r>
              <a:rPr lang="ru-RU" dirty="0"/>
              <a:t>перебор делителей заключается в переборе всех целых (как вариант: простых) чисел от 2 до квадратного корня из </a:t>
            </a:r>
            <a:r>
              <a:rPr lang="ru-RU" dirty="0" err="1"/>
              <a:t>факторизуемого</a:t>
            </a:r>
            <a:r>
              <a:rPr lang="ru-RU" dirty="0"/>
              <a:t> числа n и в вычислении остатка от деления n на каждое из этих чисел. Если остаток от деления на некоторое число i равен 0, то i является делителем n. В этом случае либо n объявляется составным, и алгоритм заканчивает работу (если тестируется простота n), либо n сокращается на i и процедура повторяется (если осуществляется факторизация n). По достижении квадратного корня из n и невозможности сократить n ни на одно из меньших чисел n объявляется простым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DC7C14-B162-4685-B9C4-503C4FBB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52" y="1092505"/>
            <a:ext cx="3810525" cy="46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47FDB32E-7DD9-4114-99F8-575614550C03}"/>
                  </a:ext>
                </a:extLst>
              </p14:cNvPr>
              <p14:cNvContentPartPr/>
              <p14:nvPr/>
            </p14:nvContentPartPr>
            <p14:xfrm>
              <a:off x="8786418" y="5108456"/>
              <a:ext cx="29160" cy="165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47FDB32E-7DD9-4114-99F8-575614550C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7418" y="5099816"/>
                <a:ext cx="468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8AE7A155-F48D-4414-9F4E-B6FD47C2E52C}"/>
                  </a:ext>
                </a:extLst>
              </p14:cNvPr>
              <p14:cNvContentPartPr/>
              <p14:nvPr/>
            </p14:nvContentPartPr>
            <p14:xfrm>
              <a:off x="1919778" y="5449376"/>
              <a:ext cx="21600" cy="2869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8AE7A155-F48D-4414-9F4E-B6FD47C2E5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1138" y="5440736"/>
                <a:ext cx="3924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8" name="Группа 3077">
            <a:extLst>
              <a:ext uri="{FF2B5EF4-FFF2-40B4-BE49-F238E27FC236}">
                <a16:creationId xmlns:a16="http://schemas.microsoft.com/office/drawing/2014/main" id="{D602AC08-1B98-411B-8152-5BC32FB10FDD}"/>
              </a:ext>
            </a:extLst>
          </p:cNvPr>
          <p:cNvGrpSpPr/>
          <p:nvPr/>
        </p:nvGrpSpPr>
        <p:grpSpPr>
          <a:xfrm>
            <a:off x="3077898" y="5443616"/>
            <a:ext cx="672480" cy="276840"/>
            <a:chOff x="3077898" y="5443616"/>
            <a:chExt cx="672480" cy="27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B2DAC442-E0CA-4DD4-A131-EA6AD3CCC866}"/>
                    </a:ext>
                  </a:extLst>
                </p14:cNvPr>
                <p14:cNvContentPartPr/>
                <p14:nvPr/>
              </p14:nvContentPartPr>
              <p14:xfrm>
                <a:off x="3218298" y="5541896"/>
                <a:ext cx="9000" cy="17784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B2DAC442-E0CA-4DD4-A131-EA6AD3CCC8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09658" y="5533256"/>
                  <a:ext cx="26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F98D910C-5C47-45F9-BAA1-E1F607409D95}"/>
                    </a:ext>
                  </a:extLst>
                </p14:cNvPr>
                <p14:cNvContentPartPr/>
                <p14:nvPr/>
              </p14:nvContentPartPr>
              <p14:xfrm>
                <a:off x="3077898" y="5512016"/>
                <a:ext cx="204480" cy="1584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F98D910C-5C47-45F9-BAA1-E1F607409D9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68898" y="5503016"/>
                  <a:ext cx="222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1F77F1C2-2BDF-400E-B9FE-AE14839B4EAD}"/>
                    </a:ext>
                  </a:extLst>
                </p14:cNvPr>
                <p14:cNvContentPartPr/>
                <p14:nvPr/>
              </p14:nvContentPartPr>
              <p14:xfrm>
                <a:off x="3358338" y="5443616"/>
                <a:ext cx="243720" cy="2768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1F77F1C2-2BDF-400E-B9FE-AE14839B4E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49338" y="5434976"/>
                  <a:ext cx="261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3072" name="Рукописный ввод 3071">
                  <a:extLst>
                    <a:ext uri="{FF2B5EF4-FFF2-40B4-BE49-F238E27FC236}">
                      <a16:creationId xmlns:a16="http://schemas.microsoft.com/office/drawing/2014/main" id="{DD6D1843-5054-4AD5-BB8C-02F9D53E08AD}"/>
                    </a:ext>
                  </a:extLst>
                </p14:cNvPr>
                <p14:cNvContentPartPr/>
                <p14:nvPr/>
              </p14:nvContentPartPr>
              <p14:xfrm>
                <a:off x="3717258" y="5527496"/>
                <a:ext cx="33120" cy="20160"/>
              </p14:xfrm>
            </p:contentPart>
          </mc:Choice>
          <mc:Fallback xmlns="">
            <p:pic>
              <p:nvPicPr>
                <p:cNvPr id="3072" name="Рукописный ввод 3071">
                  <a:extLst>
                    <a:ext uri="{FF2B5EF4-FFF2-40B4-BE49-F238E27FC236}">
                      <a16:creationId xmlns:a16="http://schemas.microsoft.com/office/drawing/2014/main" id="{DD6D1843-5054-4AD5-BB8C-02F9D53E08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08258" y="5518496"/>
                  <a:ext cx="50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3073" name="Рукописный ввод 3072">
                  <a:extLst>
                    <a:ext uri="{FF2B5EF4-FFF2-40B4-BE49-F238E27FC236}">
                      <a16:creationId xmlns:a16="http://schemas.microsoft.com/office/drawing/2014/main" id="{87BC6A09-58D8-40D3-A9A1-147CB5894D9D}"/>
                    </a:ext>
                  </a:extLst>
                </p14:cNvPr>
                <p14:cNvContentPartPr/>
                <p14:nvPr/>
              </p14:nvContentPartPr>
              <p14:xfrm>
                <a:off x="3202818" y="5653856"/>
                <a:ext cx="198720" cy="37800"/>
              </p14:xfrm>
            </p:contentPart>
          </mc:Choice>
          <mc:Fallback xmlns="">
            <p:pic>
              <p:nvPicPr>
                <p:cNvPr id="3073" name="Рукописный ввод 3072">
                  <a:extLst>
                    <a:ext uri="{FF2B5EF4-FFF2-40B4-BE49-F238E27FC236}">
                      <a16:creationId xmlns:a16="http://schemas.microsoft.com/office/drawing/2014/main" id="{87BC6A09-58D8-40D3-A9A1-147CB5894D9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94178" y="5644856"/>
                  <a:ext cx="216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3075" name="Рукописный ввод 3074">
                  <a:extLst>
                    <a:ext uri="{FF2B5EF4-FFF2-40B4-BE49-F238E27FC236}">
                      <a16:creationId xmlns:a16="http://schemas.microsoft.com/office/drawing/2014/main" id="{0EA16854-C0FE-42E2-8FA5-6EBC029F611E}"/>
                    </a:ext>
                  </a:extLst>
                </p14:cNvPr>
                <p14:cNvContentPartPr/>
                <p14:nvPr/>
              </p14:nvContentPartPr>
              <p14:xfrm>
                <a:off x="3135138" y="5702096"/>
                <a:ext cx="3960" cy="2520"/>
              </p14:xfrm>
            </p:contentPart>
          </mc:Choice>
          <mc:Fallback xmlns="">
            <p:pic>
              <p:nvPicPr>
                <p:cNvPr id="3075" name="Рукописный ввод 3074">
                  <a:extLst>
                    <a:ext uri="{FF2B5EF4-FFF2-40B4-BE49-F238E27FC236}">
                      <a16:creationId xmlns:a16="http://schemas.microsoft.com/office/drawing/2014/main" id="{0EA16854-C0FE-42E2-8FA5-6EBC029F61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26498" y="569309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8EA3FC4-0C7A-4C3D-99DB-F15D40194FA1}"/>
              </a:ext>
            </a:extLst>
          </p:cNvPr>
          <p:cNvSpPr txBox="1">
            <a:spLocks/>
          </p:cNvSpPr>
          <p:nvPr/>
        </p:nvSpPr>
        <p:spPr>
          <a:xfrm>
            <a:off x="5304986" y="5437091"/>
            <a:ext cx="6962864" cy="12440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!!!</a:t>
            </a:r>
            <a:r>
              <a:rPr lang="ru-RU" dirty="0"/>
              <a:t>Это алгоритм будет использоваться как идеальный алгоритм поиска всех 100% простых чисел для сравнения с другими.  </a:t>
            </a:r>
          </a:p>
        </p:txBody>
      </p:sp>
    </p:spTree>
    <p:extLst>
      <p:ext uri="{BB962C8B-B14F-4D97-AF65-F5344CB8AC3E}">
        <p14:creationId xmlns:p14="http://schemas.microsoft.com/office/powerpoint/2010/main" val="354523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4731" y="330926"/>
            <a:ext cx="10685418" cy="1018903"/>
          </a:xfrm>
        </p:spPr>
        <p:txBody>
          <a:bodyPr>
            <a:normAutofit/>
          </a:bodyPr>
          <a:lstStyle/>
          <a:p>
            <a:r>
              <a:rPr lang="ru-RU" sz="2800" dirty="0"/>
              <a:t>Поиск простых чисел с помощью решета </a:t>
            </a:r>
            <a:r>
              <a:rPr lang="ru-RU" sz="2800" dirty="0" err="1"/>
              <a:t>эратосфена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0008" y="1219201"/>
            <a:ext cx="7169330" cy="5129348"/>
          </a:xfrm>
        </p:spPr>
        <p:txBody>
          <a:bodyPr/>
          <a:lstStyle/>
          <a:p>
            <a:r>
              <a:rPr lang="ru-RU" b="1" dirty="0"/>
              <a:t>Решето Эратосфена</a:t>
            </a:r>
            <a:r>
              <a:rPr lang="ru-RU" dirty="0"/>
              <a:t> – это алгоритм нахождения простых чисел до заданного натурального числа путем постепенного отсеивания составных чисел.</a:t>
            </a:r>
          </a:p>
          <a:p>
            <a:r>
              <a:rPr lang="ru-RU" sz="2000" dirty="0"/>
              <a:t>Принцип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Алгоритм Эратосфена как раз заключается в последовательной проверке делимости чисел на предстоящие простые числа. Сначала берется первое простое и из ряда натуральных чисел высеиваются все кратные ему. Затем берется следующее простое и отсеиваются все кратные ему и так далее.</a:t>
            </a:r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Блок-схема алгоритма Эратосфен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 bwMode="auto">
          <a:xfrm>
            <a:off x="7664169" y="1321817"/>
            <a:ext cx="4120703" cy="50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215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296091"/>
            <a:ext cx="10131425" cy="923109"/>
          </a:xfrm>
        </p:spPr>
        <p:txBody>
          <a:bodyPr>
            <a:normAutofit/>
          </a:bodyPr>
          <a:lstStyle/>
          <a:p>
            <a:r>
              <a:rPr lang="ru-RU" sz="2800" dirty="0"/>
              <a:t>Поиск простых чисел с помощью решета </a:t>
            </a:r>
            <a:r>
              <a:rPr lang="ru-RU" sz="2800" dirty="0" err="1"/>
              <a:t>эратосфена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8260" t="17440" r="46829" b="29473"/>
          <a:stretch/>
        </p:blipFill>
        <p:spPr>
          <a:xfrm>
            <a:off x="170648" y="1219199"/>
            <a:ext cx="3066390" cy="260962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18390" t="17604" r="47034" b="28766"/>
          <a:stretch/>
        </p:blipFill>
        <p:spPr>
          <a:xfrm>
            <a:off x="3446044" y="1219200"/>
            <a:ext cx="3396342" cy="26096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18398" t="17515" r="46837" b="29477"/>
          <a:stretch/>
        </p:blipFill>
        <p:spPr>
          <a:xfrm>
            <a:off x="170647" y="3981843"/>
            <a:ext cx="3066391" cy="26251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18376" t="17598" r="47050" b="28741"/>
          <a:stretch/>
        </p:blipFill>
        <p:spPr>
          <a:xfrm>
            <a:off x="3446044" y="3966296"/>
            <a:ext cx="3396342" cy="264072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18092" t="17568" r="46723" b="28975"/>
          <a:stretch/>
        </p:blipFill>
        <p:spPr>
          <a:xfrm>
            <a:off x="7322871" y="1702071"/>
            <a:ext cx="4346615" cy="37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7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3024" y="-5590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Поиск простых чисел с помощью решета </a:t>
            </a:r>
            <a:r>
              <a:rPr lang="ru-RU" sz="2800" dirty="0" err="1"/>
              <a:t>аткина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5449" y="1115861"/>
            <a:ext cx="1146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Решето </a:t>
            </a:r>
            <a:r>
              <a:rPr lang="ru-RU" dirty="0" err="1"/>
              <a:t>Аткина</a:t>
            </a:r>
            <a:r>
              <a:rPr lang="ru-RU" dirty="0"/>
              <a:t> - более совершенный алгоритм отсеивания составных чисел</a:t>
            </a:r>
            <a:r>
              <a:rPr lang="en-US" dirty="0"/>
              <a:t>, </a:t>
            </a:r>
            <a:r>
              <a:rPr lang="ru-RU" dirty="0"/>
              <a:t> был предложен </a:t>
            </a:r>
            <a:r>
              <a:rPr lang="ru-RU" dirty="0" err="1"/>
              <a:t>Аткином</a:t>
            </a:r>
            <a:r>
              <a:rPr lang="ru-RU" dirty="0"/>
              <a:t> и </a:t>
            </a:r>
            <a:r>
              <a:rPr lang="ru-RU" dirty="0" err="1"/>
              <a:t>Берштайном</a:t>
            </a:r>
            <a:r>
              <a:rPr lang="ru-RU" dirty="0"/>
              <a:t>.</a:t>
            </a:r>
          </a:p>
          <a:p>
            <a:pPr algn="ctr"/>
            <a:r>
              <a:rPr lang="ru-RU" dirty="0"/>
              <a:t>Этот способ основан на следующих трех свойствах простых чисел: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7" name="AutoShape 2" descr="$n \equiv 1(\mod 4)$"/>
          <p:cNvSpPr>
            <a:spLocks noChangeAspect="1" noChangeArrowheads="1"/>
          </p:cNvSpPr>
          <p:nvPr/>
        </p:nvSpPr>
        <p:spPr bwMode="auto">
          <a:xfrm>
            <a:off x="4986338" y="-830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3" descr="$4x^2+y^2=n$"/>
          <p:cNvSpPr>
            <a:spLocks noChangeAspect="1" noChangeArrowheads="1"/>
          </p:cNvSpPr>
          <p:nvPr/>
        </p:nvSpPr>
        <p:spPr bwMode="auto">
          <a:xfrm>
            <a:off x="9242425" y="-830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$n \equiv 1(\mod 6)$"/>
          <p:cNvSpPr>
            <a:spLocks noChangeAspect="1" noChangeArrowheads="1"/>
          </p:cNvSpPr>
          <p:nvPr/>
        </p:nvSpPr>
        <p:spPr bwMode="auto">
          <a:xfrm>
            <a:off x="4986338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5" descr="$3x^2+y^2=n$"/>
          <p:cNvSpPr>
            <a:spLocks noChangeAspect="1" noChangeArrowheads="1"/>
          </p:cNvSpPr>
          <p:nvPr/>
        </p:nvSpPr>
        <p:spPr bwMode="auto">
          <a:xfrm>
            <a:off x="9242425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6" descr="$n \equiv 11(\mod 12)$"/>
          <p:cNvSpPr>
            <a:spLocks noChangeAspect="1" noChangeArrowheads="1"/>
          </p:cNvSpPr>
          <p:nvPr/>
        </p:nvSpPr>
        <p:spPr bwMode="auto">
          <a:xfrm>
            <a:off x="4986338" y="1150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7" descr="$3x^2-y^2=n$"/>
          <p:cNvSpPr>
            <a:spLocks noChangeAspect="1" noChangeArrowheads="1"/>
          </p:cNvSpPr>
          <p:nvPr/>
        </p:nvSpPr>
        <p:spPr bwMode="auto">
          <a:xfrm>
            <a:off x="9242425" y="1150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10652760" y="3831336"/>
            <a:ext cx="91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5449" y="2890363"/>
            <a:ext cx="3803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Свойство 1:</a:t>
            </a:r>
          </a:p>
          <a:p>
            <a:pPr algn="just"/>
            <a:r>
              <a:rPr lang="ru-RU" dirty="0"/>
              <a:t>Если </a:t>
            </a:r>
            <a:r>
              <a:rPr lang="en-US" dirty="0"/>
              <a:t>n – </a:t>
            </a:r>
            <a:r>
              <a:rPr lang="ru-RU" dirty="0"/>
              <a:t>положительное число, не кратное квадрату простого числа и такое, что что </a:t>
            </a:r>
            <a:r>
              <a:rPr lang="en-US" dirty="0"/>
              <a:t>n = 1 (mod </a:t>
            </a:r>
            <a:r>
              <a:rPr lang="ru-RU" dirty="0"/>
              <a:t>4</a:t>
            </a:r>
            <a:r>
              <a:rPr lang="en-US" dirty="0"/>
              <a:t>), </a:t>
            </a:r>
            <a:r>
              <a:rPr lang="ru-RU" dirty="0"/>
              <a:t>то </a:t>
            </a:r>
            <a:r>
              <a:rPr lang="en-US" dirty="0"/>
              <a:t>n – </a:t>
            </a:r>
            <a:r>
              <a:rPr lang="ru-RU" dirty="0"/>
              <a:t>простое тогда и только тогда, когда число корней уравнения 4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+y</a:t>
            </a:r>
            <a:r>
              <a:rPr lang="en-US" baseline="30000" dirty="0"/>
              <a:t>2</a:t>
            </a:r>
            <a:r>
              <a:rPr lang="en-US" dirty="0"/>
              <a:t>=n </a:t>
            </a:r>
            <a:r>
              <a:rPr lang="ru-RU" dirty="0"/>
              <a:t>нечетно.</a:t>
            </a:r>
          </a:p>
          <a:p>
            <a:endParaRPr lang="ru-RU" dirty="0"/>
          </a:p>
        </p:txBody>
      </p:sp>
      <p:sp>
        <p:nvSpPr>
          <p:cNvPr id="33" name="TextBox 32"/>
          <p:cNvSpPr txBox="1"/>
          <p:nvPr/>
        </p:nvSpPr>
        <p:spPr>
          <a:xfrm>
            <a:off x="4261866" y="2874687"/>
            <a:ext cx="3630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Свойство 2:</a:t>
            </a:r>
          </a:p>
          <a:p>
            <a:pPr algn="just"/>
            <a:r>
              <a:rPr lang="ru-RU" dirty="0"/>
              <a:t>Если </a:t>
            </a:r>
            <a:r>
              <a:rPr lang="en-US" dirty="0"/>
              <a:t>n – </a:t>
            </a:r>
            <a:r>
              <a:rPr lang="ru-RU" dirty="0"/>
              <a:t>положительное число, не кратное квадрату простого числа и такое, что что </a:t>
            </a:r>
            <a:r>
              <a:rPr lang="en-US" dirty="0"/>
              <a:t>n = 1 (mod 6), </a:t>
            </a:r>
            <a:r>
              <a:rPr lang="ru-RU" dirty="0"/>
              <a:t>то </a:t>
            </a:r>
            <a:r>
              <a:rPr lang="en-US" dirty="0"/>
              <a:t>n – </a:t>
            </a:r>
            <a:r>
              <a:rPr lang="ru-RU" dirty="0"/>
              <a:t>простое тогда и только тогда, когда число корней уравнения 3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+y</a:t>
            </a:r>
            <a:r>
              <a:rPr lang="en-US" baseline="30000" dirty="0"/>
              <a:t>2</a:t>
            </a:r>
            <a:r>
              <a:rPr lang="en-US" dirty="0"/>
              <a:t>=n </a:t>
            </a:r>
            <a:r>
              <a:rPr lang="ru-RU" dirty="0"/>
              <a:t>нечетно.</a:t>
            </a:r>
          </a:p>
          <a:p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8194547" y="2893105"/>
            <a:ext cx="34808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Свойство 3:</a:t>
            </a:r>
          </a:p>
          <a:p>
            <a:pPr algn="just"/>
            <a:r>
              <a:rPr lang="ru-RU" dirty="0"/>
              <a:t>Если </a:t>
            </a:r>
            <a:r>
              <a:rPr lang="en-US" dirty="0"/>
              <a:t>n – </a:t>
            </a:r>
            <a:r>
              <a:rPr lang="ru-RU" dirty="0"/>
              <a:t>положительное число, не кратное квадрату простого числа и такое, что что </a:t>
            </a:r>
            <a:r>
              <a:rPr lang="en-US" dirty="0"/>
              <a:t>n = 1</a:t>
            </a:r>
            <a:r>
              <a:rPr lang="ru-RU" dirty="0"/>
              <a:t>1</a:t>
            </a:r>
            <a:r>
              <a:rPr lang="en-US" dirty="0"/>
              <a:t> (mod </a:t>
            </a:r>
            <a:r>
              <a:rPr lang="ru-RU" dirty="0"/>
              <a:t>12</a:t>
            </a:r>
            <a:r>
              <a:rPr lang="en-US" dirty="0"/>
              <a:t>), </a:t>
            </a:r>
            <a:r>
              <a:rPr lang="ru-RU" dirty="0"/>
              <a:t>то </a:t>
            </a:r>
            <a:r>
              <a:rPr lang="en-US" dirty="0"/>
              <a:t>n – </a:t>
            </a:r>
            <a:r>
              <a:rPr lang="ru-RU" dirty="0"/>
              <a:t>простое тогда и только тогда, когда число корней уравнения 3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ru-RU" dirty="0"/>
              <a:t>-</a:t>
            </a:r>
            <a:r>
              <a:rPr lang="en-US" dirty="0"/>
              <a:t>y</a:t>
            </a:r>
            <a:r>
              <a:rPr lang="en-US" baseline="30000" dirty="0"/>
              <a:t>2</a:t>
            </a:r>
            <a:r>
              <a:rPr lang="en-US" dirty="0"/>
              <a:t>=n </a:t>
            </a:r>
            <a:r>
              <a:rPr lang="ru-RU" dirty="0"/>
              <a:t>нечетно.</a:t>
            </a:r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1965960" y="3831336"/>
            <a:ext cx="91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5985509" y="3794760"/>
            <a:ext cx="91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Стрелка вниз 38"/>
          <p:cNvSpPr/>
          <p:nvPr/>
        </p:nvSpPr>
        <p:spPr>
          <a:xfrm rot="3754769">
            <a:off x="2991393" y="2118693"/>
            <a:ext cx="402336" cy="729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 вниз 39"/>
          <p:cNvSpPr/>
          <p:nvPr/>
        </p:nvSpPr>
        <p:spPr>
          <a:xfrm>
            <a:off x="5827337" y="2136777"/>
            <a:ext cx="402336" cy="729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 вниз 40"/>
          <p:cNvSpPr/>
          <p:nvPr/>
        </p:nvSpPr>
        <p:spPr>
          <a:xfrm rot="18490347">
            <a:off x="8724681" y="2079396"/>
            <a:ext cx="402336" cy="729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82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Сложность и время работы решета </a:t>
            </a:r>
            <a:r>
              <a:rPr lang="ru-RU" sz="2800" dirty="0" err="1"/>
              <a:t>аткина</a:t>
            </a:r>
            <a:endParaRPr lang="ru-RU" sz="28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 rot="10800000" flipV="1">
            <a:off x="685800" y="1556852"/>
            <a:ext cx="419308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/>
            <a:r>
              <a:rPr lang="ru-RU" altLang="ru-RU" dirty="0">
                <a:latin typeface="+mn-lt"/>
              </a:rPr>
              <a:t>Алгоритм имеет асимптотическую сложность  </a:t>
            </a:r>
            <a:r>
              <a:rPr lang="en-US" altLang="ru-RU" dirty="0">
                <a:latin typeface="+mn-lt"/>
              </a:rPr>
              <a:t>O (N / ln(</a:t>
            </a:r>
            <a:r>
              <a:rPr lang="en-US" altLang="ru-RU" dirty="0" err="1">
                <a:latin typeface="+mn-lt"/>
              </a:rPr>
              <a:t>lnN</a:t>
            </a:r>
            <a:r>
              <a:rPr lang="en-US" altLang="ru-RU" dirty="0">
                <a:latin typeface="+mn-lt"/>
              </a:rPr>
              <a:t>)). </a:t>
            </a:r>
            <a:r>
              <a:rPr lang="ru-RU" altLang="ru-RU" dirty="0">
                <a:latin typeface="+mn-lt"/>
              </a:rPr>
              <a:t>На входных значениях порядка</a:t>
            </a:r>
            <a:r>
              <a:rPr lang="en-US" altLang="ru-RU" dirty="0">
                <a:latin typeface="+mn-lt"/>
              </a:rPr>
              <a:t> 10</a:t>
            </a:r>
            <a:r>
              <a:rPr lang="en-US" altLang="ru-RU" baseline="30000" dirty="0">
                <a:latin typeface="+mn-lt"/>
              </a:rPr>
              <a:t>9 </a:t>
            </a:r>
            <a:r>
              <a:rPr lang="ru-RU" altLang="ru-RU" dirty="0">
                <a:latin typeface="+mn-lt"/>
              </a:rPr>
              <a:t>решето </a:t>
            </a:r>
            <a:r>
              <a:rPr lang="ru-RU" altLang="ru-RU" dirty="0" err="1">
                <a:latin typeface="+mn-lt"/>
              </a:rPr>
              <a:t>Аткина</a:t>
            </a:r>
            <a:r>
              <a:rPr lang="ru-RU" altLang="ru-RU" dirty="0">
                <a:latin typeface="+mn-lt"/>
              </a:rPr>
              <a:t> быстрее решета </a:t>
            </a:r>
            <a:r>
              <a:rPr lang="ru-RU" altLang="ru-RU" dirty="0" err="1">
                <a:latin typeface="+mn-lt"/>
              </a:rPr>
              <a:t>Эрастофена</a:t>
            </a:r>
            <a:r>
              <a:rPr lang="ru-RU" altLang="ru-RU" dirty="0">
                <a:latin typeface="+mn-lt"/>
              </a:rPr>
              <a:t> в 9.2 раза. Приведу график роста превосходства алгоритма </a:t>
            </a:r>
            <a:r>
              <a:rPr lang="ru-RU" altLang="ru-RU" dirty="0" err="1">
                <a:latin typeface="+mn-lt"/>
              </a:rPr>
              <a:t>Аткина</a:t>
            </a:r>
            <a:r>
              <a:rPr lang="ru-RU" altLang="ru-RU" dirty="0">
                <a:latin typeface="+mn-lt"/>
              </a:rPr>
              <a:t> на числах от 2 до </a:t>
            </a:r>
            <a:r>
              <a:rPr lang="en-US" altLang="ru-RU" dirty="0">
                <a:latin typeface="+mn-lt"/>
              </a:rPr>
              <a:t> 10</a:t>
            </a:r>
            <a:r>
              <a:rPr lang="en-US" altLang="ru-RU" baseline="30000" dirty="0">
                <a:latin typeface="+mn-lt"/>
              </a:rPr>
              <a:t>9</a:t>
            </a:r>
            <a:r>
              <a:rPr lang="ru-RU" altLang="ru-RU" dirty="0">
                <a:latin typeface="+mn-lt"/>
              </a:rPr>
              <a:t>: </a:t>
            </a:r>
          </a:p>
        </p:txBody>
      </p:sp>
      <p:sp>
        <p:nvSpPr>
          <p:cNvPr id="6" name="AutoShape 3" descr="Изображение не загружено"/>
          <p:cNvSpPr>
            <a:spLocks noChangeAspect="1" noChangeArrowheads="1"/>
          </p:cNvSpPr>
          <p:nvPr/>
        </p:nvSpPr>
        <p:spPr bwMode="auto">
          <a:xfrm>
            <a:off x="42021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10^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38" y="-144463"/>
            <a:ext cx="2190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10^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275" y="-144463"/>
            <a:ext cx="2190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7" descr="{\displaystyle \mathop {O} {\big (}N/(\log \log N){\big )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7" name="Picture 9" descr="Графи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979579"/>
            <a:ext cx="4193083" cy="25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381" y="2017953"/>
            <a:ext cx="6429588" cy="1117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5538" y="1555492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Скорость выполнения: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1272322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11_TF22566005_Win32" id="{DB0B3D7D-5501-4881-9053-FD3E0044D76F}" vid="{1E490896-0FA5-461F-BF0D-4266DBA81D0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  <ds:schemaRef ds:uri="71af3243-3dd4-4a8d-8c0d-dd76da1f02a5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Будущее</Template>
  <TotalTime>595</TotalTime>
  <Words>967</Words>
  <Application>Microsoft Office PowerPoint</Application>
  <PresentationFormat>Широкоэкранный</PresentationFormat>
  <Paragraphs>128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Небеса</vt:lpstr>
      <vt:lpstr>Домашнее задание по Курсу “Алгоритмические языки”</vt:lpstr>
      <vt:lpstr>Введение</vt:lpstr>
      <vt:lpstr>Зачем нужно искать простые числа?</vt:lpstr>
      <vt:lpstr>Алгоритмы поиска простых чисел, реализуемых нашей командой</vt:lpstr>
      <vt:lpstr>Перебор делителей(Тест простоты)</vt:lpstr>
      <vt:lpstr>Поиск простых чисел с помощью решета эратосфена</vt:lpstr>
      <vt:lpstr>Поиск простых чисел с помощью решета эратосфена</vt:lpstr>
      <vt:lpstr>Поиск простых чисел с помощью решета аткина</vt:lpstr>
      <vt:lpstr>Сложность и время работы решета аткина</vt:lpstr>
      <vt:lpstr>Презентация PowerPoint</vt:lpstr>
      <vt:lpstr>Поиск простых чисел с помощью теста простоты Ферма</vt:lpstr>
      <vt:lpstr>Презентация PowerPoint</vt:lpstr>
      <vt:lpstr>Время поиска простых элементов в массиве</vt:lpstr>
      <vt:lpstr>Презентация PowerPoint</vt:lpstr>
      <vt:lpstr>Время проверки числа на простоту</vt:lpstr>
      <vt:lpstr>Сложность алгоритмов 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Домашнее задание по Курсу “Алгоритмические языки”</dc:title>
  <dc:creator>Артём Ганеев</dc:creator>
  <cp:lastModifiedBy>Артём Ганеев</cp:lastModifiedBy>
  <cp:revision>26</cp:revision>
  <dcterms:created xsi:type="dcterms:W3CDTF">2021-11-20T14:53:55Z</dcterms:created>
  <dcterms:modified xsi:type="dcterms:W3CDTF">2021-11-24T10:58:47Z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